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57" r:id="rId3"/>
    <p:sldId id="262" r:id="rId4"/>
    <p:sldId id="264" r:id="rId5"/>
    <p:sldId id="259" r:id="rId6"/>
    <p:sldId id="260" r:id="rId7"/>
    <p:sldId id="265" r:id="rId8"/>
    <p:sldId id="258" r:id="rId9"/>
    <p:sldId id="261" r:id="rId10"/>
    <p:sldId id="263"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4" d="100"/>
          <a:sy n="74" d="100"/>
        </p:scale>
        <p:origin x="-104" y="-42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interSettings" Target="printerSettings/printerSettings1.bin"/><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065E6A-26A5-EC4A-84D9-A739A77D17CA}" type="datetimeFigureOut">
              <a:rPr lang="en-US" smtClean="0"/>
              <a:t>5/13/20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BF9DBC-A1AB-9849-BAB0-8FDC28AFACDC}" type="slidenum">
              <a:rPr lang="en-US" smtClean="0"/>
              <a:t>‹#›</a:t>
            </a:fld>
            <a:endParaRPr lang="en-US"/>
          </a:p>
        </p:txBody>
      </p:sp>
    </p:spTree>
    <p:extLst>
      <p:ext uri="{BB962C8B-B14F-4D97-AF65-F5344CB8AC3E}">
        <p14:creationId xmlns:p14="http://schemas.microsoft.com/office/powerpoint/2010/main" val="290670220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Link the online form </a:t>
            </a:r>
            <a:endParaRPr lang="en-US" dirty="0"/>
          </a:p>
        </p:txBody>
      </p:sp>
      <p:sp>
        <p:nvSpPr>
          <p:cNvPr id="4" name="Slide Number Placeholder 3"/>
          <p:cNvSpPr>
            <a:spLocks noGrp="1"/>
          </p:cNvSpPr>
          <p:nvPr>
            <p:ph type="sldNum" sz="quarter" idx="10"/>
          </p:nvPr>
        </p:nvSpPr>
        <p:spPr/>
        <p:txBody>
          <a:bodyPr/>
          <a:lstStyle/>
          <a:p>
            <a:fld id="{03BF9DBC-A1AB-9849-BAB0-8FDC28AFACDC}" type="slidenum">
              <a:rPr lang="en-US" smtClean="0"/>
              <a:t>8</a:t>
            </a:fld>
            <a:endParaRPr lang="en-US"/>
          </a:p>
        </p:txBody>
      </p:sp>
    </p:spTree>
    <p:extLst>
      <p:ext uri="{BB962C8B-B14F-4D97-AF65-F5344CB8AC3E}">
        <p14:creationId xmlns:p14="http://schemas.microsoft.com/office/powerpoint/2010/main" val="3809655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DEDAAA9-5EA8-234F-95C5-4CB4DACA46EA}" type="datetimeFigureOut">
              <a:rPr lang="en-US" smtClean="0"/>
              <a:t>5/5/20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75698C-80AD-2F4D-A4F8-89706F1CA12B}" type="slidenum">
              <a:rPr lang="en-US" smtClean="0"/>
              <a:t>‹#›</a:t>
            </a:fld>
            <a:endParaRPr lang="en-US" dirty="0"/>
          </a:p>
        </p:txBody>
      </p:sp>
    </p:spTree>
    <p:extLst>
      <p:ext uri="{BB962C8B-B14F-4D97-AF65-F5344CB8AC3E}">
        <p14:creationId xmlns:p14="http://schemas.microsoft.com/office/powerpoint/2010/main" val="3658236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EDAAA9-5EA8-234F-95C5-4CB4DACA46EA}" type="datetimeFigureOut">
              <a:rPr lang="en-US" smtClean="0"/>
              <a:t>5/5/20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75698C-80AD-2F4D-A4F8-89706F1CA12B}" type="slidenum">
              <a:rPr lang="en-US" smtClean="0"/>
              <a:t>‹#›</a:t>
            </a:fld>
            <a:endParaRPr lang="en-US" dirty="0"/>
          </a:p>
        </p:txBody>
      </p:sp>
    </p:spTree>
    <p:extLst>
      <p:ext uri="{BB962C8B-B14F-4D97-AF65-F5344CB8AC3E}">
        <p14:creationId xmlns:p14="http://schemas.microsoft.com/office/powerpoint/2010/main" val="369835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EDAAA9-5EA8-234F-95C5-4CB4DACA46EA}" type="datetimeFigureOut">
              <a:rPr lang="en-US" smtClean="0"/>
              <a:t>5/5/20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75698C-80AD-2F4D-A4F8-89706F1CA12B}" type="slidenum">
              <a:rPr lang="en-US" smtClean="0"/>
              <a:t>‹#›</a:t>
            </a:fld>
            <a:endParaRPr lang="en-US" dirty="0"/>
          </a:p>
        </p:txBody>
      </p:sp>
    </p:spTree>
    <p:extLst>
      <p:ext uri="{BB962C8B-B14F-4D97-AF65-F5344CB8AC3E}">
        <p14:creationId xmlns:p14="http://schemas.microsoft.com/office/powerpoint/2010/main" val="2021412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EDAAA9-5EA8-234F-95C5-4CB4DACA46EA}" type="datetimeFigureOut">
              <a:rPr lang="en-US" smtClean="0"/>
              <a:t>5/5/20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75698C-80AD-2F4D-A4F8-89706F1CA12B}" type="slidenum">
              <a:rPr lang="en-US" smtClean="0"/>
              <a:t>‹#›</a:t>
            </a:fld>
            <a:endParaRPr lang="en-US" dirty="0"/>
          </a:p>
        </p:txBody>
      </p:sp>
    </p:spTree>
    <p:extLst>
      <p:ext uri="{BB962C8B-B14F-4D97-AF65-F5344CB8AC3E}">
        <p14:creationId xmlns:p14="http://schemas.microsoft.com/office/powerpoint/2010/main" val="2505021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DEDAAA9-5EA8-234F-95C5-4CB4DACA46EA}" type="datetimeFigureOut">
              <a:rPr lang="en-US" smtClean="0"/>
              <a:t>5/5/20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75698C-80AD-2F4D-A4F8-89706F1CA12B}" type="slidenum">
              <a:rPr lang="en-US" smtClean="0"/>
              <a:t>‹#›</a:t>
            </a:fld>
            <a:endParaRPr lang="en-US" dirty="0"/>
          </a:p>
        </p:txBody>
      </p:sp>
    </p:spTree>
    <p:extLst>
      <p:ext uri="{BB962C8B-B14F-4D97-AF65-F5344CB8AC3E}">
        <p14:creationId xmlns:p14="http://schemas.microsoft.com/office/powerpoint/2010/main" val="2095291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DEDAAA9-5EA8-234F-95C5-4CB4DACA46EA}" type="datetimeFigureOut">
              <a:rPr lang="en-US" smtClean="0"/>
              <a:t>5/5/20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775698C-80AD-2F4D-A4F8-89706F1CA12B}" type="slidenum">
              <a:rPr lang="en-US" smtClean="0"/>
              <a:t>‹#›</a:t>
            </a:fld>
            <a:endParaRPr lang="en-US" dirty="0"/>
          </a:p>
        </p:txBody>
      </p:sp>
    </p:spTree>
    <p:extLst>
      <p:ext uri="{BB962C8B-B14F-4D97-AF65-F5344CB8AC3E}">
        <p14:creationId xmlns:p14="http://schemas.microsoft.com/office/powerpoint/2010/main" val="2938700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DEDAAA9-5EA8-234F-95C5-4CB4DACA46EA}" type="datetimeFigureOut">
              <a:rPr lang="en-US" smtClean="0"/>
              <a:t>5/5/20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775698C-80AD-2F4D-A4F8-89706F1CA12B}" type="slidenum">
              <a:rPr lang="en-US" smtClean="0"/>
              <a:t>‹#›</a:t>
            </a:fld>
            <a:endParaRPr lang="en-US" dirty="0"/>
          </a:p>
        </p:txBody>
      </p:sp>
    </p:spTree>
    <p:extLst>
      <p:ext uri="{BB962C8B-B14F-4D97-AF65-F5344CB8AC3E}">
        <p14:creationId xmlns:p14="http://schemas.microsoft.com/office/powerpoint/2010/main" val="3305991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DEDAAA9-5EA8-234F-95C5-4CB4DACA46EA}" type="datetimeFigureOut">
              <a:rPr lang="en-US" smtClean="0"/>
              <a:t>5/5/20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775698C-80AD-2F4D-A4F8-89706F1CA12B}" type="slidenum">
              <a:rPr lang="en-US" smtClean="0"/>
              <a:t>‹#›</a:t>
            </a:fld>
            <a:endParaRPr lang="en-US" dirty="0"/>
          </a:p>
        </p:txBody>
      </p:sp>
    </p:spTree>
    <p:extLst>
      <p:ext uri="{BB962C8B-B14F-4D97-AF65-F5344CB8AC3E}">
        <p14:creationId xmlns:p14="http://schemas.microsoft.com/office/powerpoint/2010/main" val="1585915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EDAAA9-5EA8-234F-95C5-4CB4DACA46EA}" type="datetimeFigureOut">
              <a:rPr lang="en-US" smtClean="0"/>
              <a:t>5/5/20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775698C-80AD-2F4D-A4F8-89706F1CA12B}" type="slidenum">
              <a:rPr lang="en-US" smtClean="0"/>
              <a:t>‹#›</a:t>
            </a:fld>
            <a:endParaRPr lang="en-US" dirty="0"/>
          </a:p>
        </p:txBody>
      </p:sp>
    </p:spTree>
    <p:extLst>
      <p:ext uri="{BB962C8B-B14F-4D97-AF65-F5344CB8AC3E}">
        <p14:creationId xmlns:p14="http://schemas.microsoft.com/office/powerpoint/2010/main" val="2625487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EDAAA9-5EA8-234F-95C5-4CB4DACA46EA}" type="datetimeFigureOut">
              <a:rPr lang="en-US" smtClean="0"/>
              <a:t>5/5/20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775698C-80AD-2F4D-A4F8-89706F1CA12B}" type="slidenum">
              <a:rPr lang="en-US" smtClean="0"/>
              <a:t>‹#›</a:t>
            </a:fld>
            <a:endParaRPr lang="en-US" dirty="0"/>
          </a:p>
        </p:txBody>
      </p:sp>
    </p:spTree>
    <p:extLst>
      <p:ext uri="{BB962C8B-B14F-4D97-AF65-F5344CB8AC3E}">
        <p14:creationId xmlns:p14="http://schemas.microsoft.com/office/powerpoint/2010/main" val="2167252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EDAAA9-5EA8-234F-95C5-4CB4DACA46EA}" type="datetimeFigureOut">
              <a:rPr lang="en-US" smtClean="0"/>
              <a:t>5/5/20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775698C-80AD-2F4D-A4F8-89706F1CA12B}" type="slidenum">
              <a:rPr lang="en-US" smtClean="0"/>
              <a:t>‹#›</a:t>
            </a:fld>
            <a:endParaRPr lang="en-US" dirty="0"/>
          </a:p>
        </p:txBody>
      </p:sp>
    </p:spTree>
    <p:extLst>
      <p:ext uri="{BB962C8B-B14F-4D97-AF65-F5344CB8AC3E}">
        <p14:creationId xmlns:p14="http://schemas.microsoft.com/office/powerpoint/2010/main" val="367683802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EDAAA9-5EA8-234F-95C5-4CB4DACA46EA}" type="datetimeFigureOut">
              <a:rPr lang="en-US" smtClean="0"/>
              <a:t>5/5/20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75698C-80AD-2F4D-A4F8-89706F1CA12B}" type="slidenum">
              <a:rPr lang="en-US" smtClean="0"/>
              <a:t>‹#›</a:t>
            </a:fld>
            <a:endParaRPr lang="en-US" dirty="0"/>
          </a:p>
        </p:txBody>
      </p:sp>
    </p:spTree>
    <p:extLst>
      <p:ext uri="{BB962C8B-B14F-4D97-AF65-F5344CB8AC3E}">
        <p14:creationId xmlns:p14="http://schemas.microsoft.com/office/powerpoint/2010/main" val="36944254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hyperlink" Target="https://naturalhistory2.si.edu/smsfp/irlspec/Sp_Image_Collection.htm%23BivalveMollusks"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sites.google.com/a/fmsea.org/welcome/" TargetMode="External"/><Relationship Id="rId3"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hyperlink" Target="https://docs.google.com/forms/d/e/1FAIpQLSfpE1QmMjjpCOsDI-kCOxeg6NSnTBFBMUCJWi-x1w6t2qantw/viewform?usp=sf_link" TargetMode="External"/><Relationship Id="rId4" Type="http://schemas.openxmlformats.org/officeDocument/2006/relationships/image" Target="../media/image9.jpg"/><Relationship Id="rId5" Type="http://schemas.openxmlformats.org/officeDocument/2006/relationships/image" Target="../media/image10.jp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7729" y="-240232"/>
            <a:ext cx="9262533" cy="1470025"/>
          </a:xfrm>
        </p:spPr>
        <p:txBody>
          <a:bodyPr>
            <a:normAutofit/>
          </a:bodyPr>
          <a:lstStyle/>
          <a:p>
            <a:r>
              <a:rPr lang="en-US" sz="4000" dirty="0" smtClean="0">
                <a:solidFill>
                  <a:srgbClr val="0000FF"/>
                </a:solidFill>
              </a:rPr>
              <a:t>A Day in the Life of the Indian River Lagoon </a:t>
            </a:r>
            <a:endParaRPr lang="en-US" sz="4000" dirty="0">
              <a:solidFill>
                <a:srgbClr val="0000FF"/>
              </a:solidFill>
            </a:endParaRPr>
          </a:p>
        </p:txBody>
      </p:sp>
      <p:sp>
        <p:nvSpPr>
          <p:cNvPr id="3" name="Subtitle 2"/>
          <p:cNvSpPr>
            <a:spLocks noGrp="1"/>
          </p:cNvSpPr>
          <p:nvPr>
            <p:ph type="subTitle" idx="1"/>
          </p:nvPr>
        </p:nvSpPr>
        <p:spPr>
          <a:xfrm>
            <a:off x="304800" y="1201781"/>
            <a:ext cx="8720667" cy="1752600"/>
          </a:xfrm>
        </p:spPr>
        <p:txBody>
          <a:bodyPr>
            <a:normAutofit/>
          </a:bodyPr>
          <a:lstStyle/>
          <a:p>
            <a:r>
              <a:rPr lang="en-US" sz="4800" b="1" dirty="0" smtClean="0">
                <a:solidFill>
                  <a:schemeClr val="tx1"/>
                </a:solidFill>
              </a:rPr>
              <a:t>Quick &amp; Easy Tips for a </a:t>
            </a:r>
          </a:p>
          <a:p>
            <a:r>
              <a:rPr lang="en-US" sz="4800" b="1" dirty="0" smtClean="0">
                <a:solidFill>
                  <a:schemeClr val="tx1"/>
                </a:solidFill>
              </a:rPr>
              <a:t>Successful ADIL Experience!</a:t>
            </a:r>
            <a:endParaRPr lang="en-US" sz="4800" b="1" dirty="0">
              <a:solidFill>
                <a:schemeClr val="tx1"/>
              </a:solidFill>
            </a:endParaRPr>
          </a:p>
        </p:txBody>
      </p:sp>
      <p:pic>
        <p:nvPicPr>
          <p:cNvPr id="4" name="Picture 3" descr="ORCA_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0226" y="5774259"/>
            <a:ext cx="3119967" cy="1134534"/>
          </a:xfrm>
          <a:prstGeom prst="rect">
            <a:avLst/>
          </a:prstGeom>
        </p:spPr>
      </p:pic>
      <p:pic>
        <p:nvPicPr>
          <p:cNvPr id="5" name="Picture 4" descr="ADIL P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2564" y="2954381"/>
            <a:ext cx="3759836" cy="2819878"/>
          </a:xfrm>
          <a:prstGeom prst="rect">
            <a:avLst/>
          </a:prstGeom>
        </p:spPr>
      </p:pic>
    </p:spTree>
    <p:extLst>
      <p:ext uri="{BB962C8B-B14F-4D97-AF65-F5344CB8AC3E}">
        <p14:creationId xmlns:p14="http://schemas.microsoft.com/office/powerpoint/2010/main" val="1690871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Most importantly</a:t>
            </a:r>
            <a:r>
              <a:rPr lang="mr-IN" dirty="0" smtClean="0"/>
              <a:t>…</a:t>
            </a:r>
            <a:endParaRPr lang="en-US" dirty="0"/>
          </a:p>
        </p:txBody>
      </p:sp>
      <p:sp>
        <p:nvSpPr>
          <p:cNvPr id="3" name="Content Placeholder 2"/>
          <p:cNvSpPr>
            <a:spLocks noGrp="1"/>
          </p:cNvSpPr>
          <p:nvPr>
            <p:ph idx="1"/>
          </p:nvPr>
        </p:nvSpPr>
        <p:spPr/>
        <p:txBody>
          <a:bodyPr>
            <a:normAutofit/>
          </a:bodyPr>
          <a:lstStyle/>
          <a:p>
            <a:pPr marL="0" indent="0" algn="ctr">
              <a:buNone/>
            </a:pPr>
            <a:r>
              <a:rPr lang="en-US" sz="4400" b="1" dirty="0" smtClean="0">
                <a:solidFill>
                  <a:srgbClr val="0000FF"/>
                </a:solidFill>
              </a:rPr>
              <a:t>HAVE FUN!!!</a:t>
            </a:r>
            <a:endParaRPr lang="en-US" sz="4400" b="1" dirty="0">
              <a:solidFill>
                <a:srgbClr val="0000FF"/>
              </a:solidFill>
            </a:endParaRPr>
          </a:p>
        </p:txBody>
      </p:sp>
      <p:pic>
        <p:nvPicPr>
          <p:cNvPr id="4" name="Picture 3" descr="IMG_6536.jpg"/>
          <p:cNvPicPr>
            <a:picLocks noChangeAspect="1"/>
          </p:cNvPicPr>
          <p:nvPr/>
        </p:nvPicPr>
        <p:blipFill rotWithShape="1">
          <a:blip r:embed="rId2">
            <a:extLst>
              <a:ext uri="{28A0092B-C50C-407E-A947-70E740481C1C}">
                <a14:useLocalDpi xmlns:a14="http://schemas.microsoft.com/office/drawing/2010/main" val="0"/>
              </a:ext>
            </a:extLst>
          </a:blip>
          <a:srcRect t="12642" b="17629"/>
          <a:stretch/>
        </p:blipFill>
        <p:spPr>
          <a:xfrm>
            <a:off x="1621635" y="2639750"/>
            <a:ext cx="5499481" cy="3834689"/>
          </a:xfrm>
          <a:prstGeom prst="rect">
            <a:avLst/>
          </a:prstGeom>
        </p:spPr>
      </p:pic>
    </p:spTree>
    <p:extLst>
      <p:ext uri="{BB962C8B-B14F-4D97-AF65-F5344CB8AC3E}">
        <p14:creationId xmlns:p14="http://schemas.microsoft.com/office/powerpoint/2010/main" val="1170277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3770"/>
            <a:ext cx="8229600" cy="1143000"/>
          </a:xfrm>
        </p:spPr>
        <p:txBody>
          <a:bodyPr/>
          <a:lstStyle/>
          <a:p>
            <a:r>
              <a:rPr lang="en-US" b="1" dirty="0" smtClean="0"/>
              <a:t> ADIL Preparation</a:t>
            </a:r>
            <a:endParaRPr lang="en-US" b="1" dirty="0"/>
          </a:p>
        </p:txBody>
      </p:sp>
      <p:sp>
        <p:nvSpPr>
          <p:cNvPr id="3" name="Content Placeholder 2"/>
          <p:cNvSpPr>
            <a:spLocks noGrp="1"/>
          </p:cNvSpPr>
          <p:nvPr>
            <p:ph idx="1"/>
          </p:nvPr>
        </p:nvSpPr>
        <p:spPr>
          <a:xfrm>
            <a:off x="152399" y="1261532"/>
            <a:ext cx="8873067" cy="5477935"/>
          </a:xfrm>
        </p:spPr>
        <p:txBody>
          <a:bodyPr>
            <a:normAutofit fontScale="92500" lnSpcReduction="10000"/>
          </a:bodyPr>
          <a:lstStyle/>
          <a:p>
            <a:pPr marL="0" indent="0">
              <a:buNone/>
            </a:pPr>
            <a:r>
              <a:rPr lang="en-US" b="1" dirty="0" smtClean="0">
                <a:solidFill>
                  <a:srgbClr val="0000FF"/>
                </a:solidFill>
              </a:rPr>
              <a:t>1. Communication is KEY!</a:t>
            </a:r>
          </a:p>
          <a:p>
            <a:pPr lvl="1"/>
            <a:r>
              <a:rPr lang="en-US" dirty="0" smtClean="0"/>
              <a:t>Teachers and partners need to be in touch with each other in order to have clear expectations of the day.  Don’t wait to communicate!</a:t>
            </a:r>
          </a:p>
          <a:p>
            <a:pPr marL="0" indent="0">
              <a:buNone/>
            </a:pPr>
            <a:r>
              <a:rPr lang="en-US" b="1" dirty="0" smtClean="0">
                <a:solidFill>
                  <a:srgbClr val="0000FF"/>
                </a:solidFill>
              </a:rPr>
              <a:t>2.  Quality vs. Quantity</a:t>
            </a:r>
          </a:p>
          <a:p>
            <a:pPr lvl="1"/>
            <a:r>
              <a:rPr lang="en-US" dirty="0" smtClean="0"/>
              <a:t>Take it slow; less is more. Doing a few things well is more rewarding than doing many things chaotically.  Water chemistry and biological inventories should be prioritized.</a:t>
            </a:r>
          </a:p>
          <a:p>
            <a:pPr marL="0" indent="0">
              <a:buNone/>
            </a:pPr>
            <a:r>
              <a:rPr lang="en-US" b="1" dirty="0" smtClean="0">
                <a:solidFill>
                  <a:srgbClr val="0000FF"/>
                </a:solidFill>
              </a:rPr>
              <a:t>3.  In-class preparation makes a WORLD of difference</a:t>
            </a:r>
          </a:p>
          <a:p>
            <a:pPr lvl="1"/>
            <a:r>
              <a:rPr lang="en-US" sz="2900" dirty="0" smtClean="0">
                <a:solidFill>
                  <a:srgbClr val="000000"/>
                </a:solidFill>
              </a:rPr>
              <a:t>Preparing students with the materials and activities </a:t>
            </a:r>
            <a:r>
              <a:rPr lang="mr-IN" sz="2900" dirty="0" smtClean="0">
                <a:solidFill>
                  <a:srgbClr val="000000"/>
                </a:solidFill>
              </a:rPr>
              <a:t>–</a:t>
            </a:r>
            <a:r>
              <a:rPr lang="en-US" sz="2900" dirty="0" smtClean="0">
                <a:solidFill>
                  <a:srgbClr val="000000"/>
                </a:solidFill>
              </a:rPr>
              <a:t>beforehand-  will create a more effective &amp; meaningful outcome. Trust me </a:t>
            </a:r>
            <a:r>
              <a:rPr lang="en-US" sz="2900" dirty="0" smtClean="0">
                <a:solidFill>
                  <a:srgbClr val="000000"/>
                </a:solidFill>
                <a:sym typeface="Wingdings"/>
              </a:rPr>
              <a:t> </a:t>
            </a:r>
            <a:endParaRPr lang="en-US" sz="2900" dirty="0" smtClean="0">
              <a:solidFill>
                <a:srgbClr val="000000"/>
              </a:solidFill>
            </a:endParaRPr>
          </a:p>
        </p:txBody>
      </p:sp>
    </p:spTree>
    <p:extLst>
      <p:ext uri="{BB962C8B-B14F-4D97-AF65-F5344CB8AC3E}">
        <p14:creationId xmlns:p14="http://schemas.microsoft.com/office/powerpoint/2010/main" val="306425787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001" y="1268"/>
            <a:ext cx="8229600" cy="1143000"/>
          </a:xfrm>
        </p:spPr>
        <p:txBody>
          <a:bodyPr/>
          <a:lstStyle/>
          <a:p>
            <a:r>
              <a:rPr lang="en-US" b="1" dirty="0" smtClean="0"/>
              <a:t> ADIL Preparation</a:t>
            </a:r>
            <a:endParaRPr lang="en-US" b="1" dirty="0"/>
          </a:p>
        </p:txBody>
      </p:sp>
      <p:sp>
        <p:nvSpPr>
          <p:cNvPr id="3" name="Content Placeholder 2"/>
          <p:cNvSpPr>
            <a:spLocks noGrp="1"/>
          </p:cNvSpPr>
          <p:nvPr>
            <p:ph idx="1"/>
          </p:nvPr>
        </p:nvSpPr>
        <p:spPr>
          <a:xfrm>
            <a:off x="152403" y="1180576"/>
            <a:ext cx="6299197" cy="5508091"/>
          </a:xfrm>
        </p:spPr>
        <p:txBody>
          <a:bodyPr>
            <a:normAutofit fontScale="77500" lnSpcReduction="20000"/>
          </a:bodyPr>
          <a:lstStyle/>
          <a:p>
            <a:pPr marL="0" indent="0">
              <a:buNone/>
            </a:pPr>
            <a:r>
              <a:rPr lang="en-US" b="1" dirty="0" smtClean="0">
                <a:solidFill>
                  <a:srgbClr val="0000FF"/>
                </a:solidFill>
              </a:rPr>
              <a:t>4.  Visit your site beforehand</a:t>
            </a:r>
          </a:p>
          <a:p>
            <a:pPr lvl="1"/>
            <a:r>
              <a:rPr lang="en-US" sz="3100" dirty="0" smtClean="0">
                <a:solidFill>
                  <a:srgbClr val="000000"/>
                </a:solidFill>
              </a:rPr>
              <a:t>Familiarity with your site is a must in order to have a seamless ADIL experience.  Make sure you allocate permission, if applicable.</a:t>
            </a:r>
          </a:p>
          <a:p>
            <a:pPr marL="0" indent="0">
              <a:buNone/>
            </a:pPr>
            <a:r>
              <a:rPr lang="en-US" b="1" dirty="0" smtClean="0">
                <a:solidFill>
                  <a:srgbClr val="0000FF"/>
                </a:solidFill>
              </a:rPr>
              <a:t>5. Back-up activities</a:t>
            </a:r>
          </a:p>
          <a:p>
            <a:pPr lvl="1"/>
            <a:r>
              <a:rPr lang="en-US" sz="3100" dirty="0" smtClean="0">
                <a:solidFill>
                  <a:srgbClr val="000000"/>
                </a:solidFill>
              </a:rPr>
              <a:t>Some stations or equipment may take longer than others. Group 4 is the longest. Familiarize yourself with each test.</a:t>
            </a:r>
          </a:p>
          <a:p>
            <a:pPr lvl="1"/>
            <a:r>
              <a:rPr lang="en-US" sz="3100" dirty="0" smtClean="0">
                <a:solidFill>
                  <a:srgbClr val="000000"/>
                </a:solidFill>
              </a:rPr>
              <a:t>Instead of having all students gathered around one instrument, keep them occupied with other activities (i.e. site descriptions and sketches, physical conditions, silent journaling, etc.)</a:t>
            </a:r>
          </a:p>
          <a:p>
            <a:pPr marL="0" indent="0">
              <a:buNone/>
            </a:pPr>
            <a:r>
              <a:rPr lang="en-US" b="1" dirty="0" smtClean="0">
                <a:solidFill>
                  <a:srgbClr val="0000FF"/>
                </a:solidFill>
              </a:rPr>
              <a:t>6. Transportation needs &amp; permission </a:t>
            </a:r>
            <a:r>
              <a:rPr lang="en-US" b="1" dirty="0">
                <a:solidFill>
                  <a:srgbClr val="0000FF"/>
                </a:solidFill>
              </a:rPr>
              <a:t>f</a:t>
            </a:r>
            <a:r>
              <a:rPr lang="en-US" b="1" dirty="0" smtClean="0">
                <a:solidFill>
                  <a:srgbClr val="0000FF"/>
                </a:solidFill>
              </a:rPr>
              <a:t>orms</a:t>
            </a:r>
          </a:p>
          <a:p>
            <a:pPr lvl="1"/>
            <a:r>
              <a:rPr lang="en-US" sz="3100" dirty="0" smtClean="0">
                <a:solidFill>
                  <a:srgbClr val="000000"/>
                </a:solidFill>
              </a:rPr>
              <a:t>Schools are responsible for transportation whether district or charter busses </a:t>
            </a:r>
          </a:p>
          <a:p>
            <a:pPr marL="0" indent="0">
              <a:buNone/>
            </a:pPr>
            <a:endParaRPr lang="en-US" dirty="0"/>
          </a:p>
        </p:txBody>
      </p:sp>
      <p:pic>
        <p:nvPicPr>
          <p:cNvPr id="4" name="Picture 3" descr="IMG_653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2532" y="2937076"/>
            <a:ext cx="2421467" cy="2421467"/>
          </a:xfrm>
          <a:prstGeom prst="rect">
            <a:avLst/>
          </a:prstGeom>
        </p:spPr>
      </p:pic>
      <p:pic>
        <p:nvPicPr>
          <p:cNvPr id="5" name="Picture 4" descr="IMG_657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2532" y="5030356"/>
            <a:ext cx="2421467" cy="1827644"/>
          </a:xfrm>
          <a:prstGeom prst="rect">
            <a:avLst/>
          </a:prstGeom>
        </p:spPr>
      </p:pic>
      <p:pic>
        <p:nvPicPr>
          <p:cNvPr id="6" name="Picture 5" descr="IMG_653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2532" y="1153460"/>
            <a:ext cx="2667639" cy="1783616"/>
          </a:xfrm>
          <a:prstGeom prst="rect">
            <a:avLst/>
          </a:prstGeom>
        </p:spPr>
      </p:pic>
    </p:spTree>
    <p:extLst>
      <p:ext uri="{BB962C8B-B14F-4D97-AF65-F5344CB8AC3E}">
        <p14:creationId xmlns:p14="http://schemas.microsoft.com/office/powerpoint/2010/main" val="413658286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Know Your Wait Times for </a:t>
            </a:r>
            <a:br>
              <a:rPr lang="en-US" b="1" dirty="0" smtClean="0"/>
            </a:br>
            <a:r>
              <a:rPr lang="en-US" b="1" dirty="0" smtClean="0"/>
              <a:t>Water Quality</a:t>
            </a:r>
            <a:endParaRPr lang="en-US" b="1" dirty="0"/>
          </a:p>
        </p:txBody>
      </p:sp>
      <p:sp>
        <p:nvSpPr>
          <p:cNvPr id="3" name="Content Placeholder 2"/>
          <p:cNvSpPr>
            <a:spLocks noGrp="1"/>
          </p:cNvSpPr>
          <p:nvPr>
            <p:ph idx="1"/>
          </p:nvPr>
        </p:nvSpPr>
        <p:spPr>
          <a:xfrm>
            <a:off x="457200" y="1600200"/>
            <a:ext cx="8229600" cy="5088467"/>
          </a:xfrm>
        </p:spPr>
        <p:txBody>
          <a:bodyPr>
            <a:normAutofit/>
          </a:bodyPr>
          <a:lstStyle/>
          <a:p>
            <a:r>
              <a:rPr lang="en-US" b="1" dirty="0" smtClean="0">
                <a:solidFill>
                  <a:srgbClr val="0000FF"/>
                </a:solidFill>
              </a:rPr>
              <a:t>Nitrate</a:t>
            </a:r>
            <a:r>
              <a:rPr lang="en-US" dirty="0" smtClean="0"/>
              <a:t> has a 5 minute </a:t>
            </a:r>
            <a:r>
              <a:rPr lang="en-US" dirty="0" smtClean="0"/>
              <a:t>wait time</a:t>
            </a:r>
          </a:p>
          <a:p>
            <a:r>
              <a:rPr lang="en-US" b="1" dirty="0" smtClean="0">
                <a:solidFill>
                  <a:srgbClr val="0000FF"/>
                </a:solidFill>
              </a:rPr>
              <a:t>Phosphate</a:t>
            </a:r>
            <a:r>
              <a:rPr lang="en-US" dirty="0" smtClean="0"/>
              <a:t> has </a:t>
            </a:r>
            <a:r>
              <a:rPr lang="en-US" dirty="0" smtClean="0"/>
              <a:t>a </a:t>
            </a:r>
            <a:r>
              <a:rPr lang="en-US" dirty="0" smtClean="0"/>
              <a:t>5 minute </a:t>
            </a:r>
            <a:r>
              <a:rPr lang="en-US" dirty="0" smtClean="0"/>
              <a:t>wait time</a:t>
            </a:r>
          </a:p>
          <a:p>
            <a:r>
              <a:rPr lang="en-US" b="1" dirty="0" smtClean="0">
                <a:solidFill>
                  <a:srgbClr val="0000FF"/>
                </a:solidFill>
              </a:rPr>
              <a:t>pH</a:t>
            </a:r>
            <a:r>
              <a:rPr lang="en-US" dirty="0" smtClean="0">
                <a:solidFill>
                  <a:srgbClr val="0000FF"/>
                </a:solidFill>
              </a:rPr>
              <a:t> </a:t>
            </a:r>
            <a:r>
              <a:rPr lang="en-US" dirty="0" smtClean="0"/>
              <a:t>has short wait </a:t>
            </a:r>
            <a:r>
              <a:rPr lang="en-US" dirty="0" smtClean="0"/>
              <a:t>time</a:t>
            </a:r>
          </a:p>
          <a:p>
            <a:r>
              <a:rPr lang="en-US" b="1" dirty="0" smtClean="0">
                <a:solidFill>
                  <a:srgbClr val="0000FF"/>
                </a:solidFill>
              </a:rPr>
              <a:t>Dissolved oxygen </a:t>
            </a:r>
            <a:r>
              <a:rPr lang="en-US" dirty="0" smtClean="0"/>
              <a:t>has about a 9 minute wait time</a:t>
            </a:r>
            <a:endParaRPr lang="en-US" dirty="0" smtClean="0"/>
          </a:p>
          <a:p>
            <a:r>
              <a:rPr lang="en-US" b="1" dirty="0" smtClean="0">
                <a:solidFill>
                  <a:srgbClr val="0000FF"/>
                </a:solidFill>
              </a:rPr>
              <a:t>Fecal coliform bacteria </a:t>
            </a:r>
            <a:r>
              <a:rPr lang="en-US" dirty="0" smtClean="0"/>
              <a:t>requires 24 </a:t>
            </a:r>
            <a:r>
              <a:rPr lang="en-US" dirty="0" smtClean="0"/>
              <a:t>hours</a:t>
            </a:r>
            <a:endParaRPr lang="en-US" dirty="0" smtClean="0"/>
          </a:p>
          <a:p>
            <a:pPr marL="0" indent="0">
              <a:buNone/>
            </a:pPr>
            <a:r>
              <a:rPr lang="en-US" sz="2800" b="1" dirty="0" smtClean="0"/>
              <a:t>*Stagger </a:t>
            </a:r>
            <a:r>
              <a:rPr lang="en-US" sz="2800" b="1" dirty="0" smtClean="0"/>
              <a:t>your </a:t>
            </a:r>
            <a:r>
              <a:rPr lang="en-US" sz="2800" b="1" dirty="0" smtClean="0"/>
              <a:t>tests - </a:t>
            </a:r>
            <a:r>
              <a:rPr lang="en-US" sz="2400" dirty="0" smtClean="0"/>
              <a:t>Idleness </a:t>
            </a:r>
            <a:r>
              <a:rPr lang="en-US" sz="2400" dirty="0" smtClean="0"/>
              <a:t>is the root of mischief. Keep your students engaged and active by staggering your test</a:t>
            </a:r>
            <a:r>
              <a:rPr lang="en-US" sz="2400" dirty="0" smtClean="0"/>
              <a:t>.</a:t>
            </a:r>
          </a:p>
          <a:p>
            <a:pPr marL="0" lvl="1" indent="0">
              <a:buNone/>
            </a:pPr>
            <a:r>
              <a:rPr lang="en-US" b="1" dirty="0" smtClean="0">
                <a:solidFill>
                  <a:srgbClr val="000000"/>
                </a:solidFill>
              </a:rPr>
              <a:t>*Bring </a:t>
            </a:r>
            <a:r>
              <a:rPr lang="en-US" b="1" dirty="0">
                <a:solidFill>
                  <a:srgbClr val="000000"/>
                </a:solidFill>
              </a:rPr>
              <a:t>an extra bottle for waste products</a:t>
            </a:r>
          </a:p>
          <a:p>
            <a:endParaRPr lang="en-US" dirty="0"/>
          </a:p>
        </p:txBody>
      </p:sp>
    </p:spTree>
    <p:extLst>
      <p:ext uri="{BB962C8B-B14F-4D97-AF65-F5344CB8AC3E}">
        <p14:creationId xmlns:p14="http://schemas.microsoft.com/office/powerpoint/2010/main" val="3979250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2724"/>
            <a:ext cx="8229600" cy="1143000"/>
          </a:xfrm>
        </p:spPr>
        <p:txBody>
          <a:bodyPr/>
          <a:lstStyle/>
          <a:p>
            <a:r>
              <a:rPr lang="en-US" b="1" dirty="0" smtClean="0"/>
              <a:t>Salinity</a:t>
            </a:r>
            <a:endParaRPr lang="en-US" b="1" dirty="0"/>
          </a:p>
        </p:txBody>
      </p:sp>
      <p:sp>
        <p:nvSpPr>
          <p:cNvPr id="3" name="Content Placeholder 2"/>
          <p:cNvSpPr>
            <a:spLocks noGrp="1"/>
          </p:cNvSpPr>
          <p:nvPr>
            <p:ph idx="1"/>
          </p:nvPr>
        </p:nvSpPr>
        <p:spPr>
          <a:xfrm>
            <a:off x="270932" y="1417638"/>
            <a:ext cx="8652935" cy="5440362"/>
          </a:xfrm>
        </p:spPr>
        <p:txBody>
          <a:bodyPr>
            <a:normAutofit fontScale="85000" lnSpcReduction="20000"/>
          </a:bodyPr>
          <a:lstStyle/>
          <a:p>
            <a:pPr marL="514350" indent="-514350">
              <a:buAutoNum type="arabicPeriod"/>
            </a:pPr>
            <a:r>
              <a:rPr lang="en-US" b="1" dirty="0" smtClean="0">
                <a:solidFill>
                  <a:srgbClr val="0000FF"/>
                </a:solidFill>
              </a:rPr>
              <a:t>Salinity is a critical measurement </a:t>
            </a:r>
          </a:p>
          <a:p>
            <a:pPr marL="0" indent="0">
              <a:buNone/>
            </a:pPr>
            <a:r>
              <a:rPr lang="en-US" dirty="0" smtClean="0">
                <a:solidFill>
                  <a:srgbClr val="0000FF"/>
                </a:solidFill>
              </a:rPr>
              <a:t>2.   Know your equipment</a:t>
            </a:r>
          </a:p>
          <a:p>
            <a:pPr lvl="1"/>
            <a:r>
              <a:rPr lang="en-US" u="sng" dirty="0" smtClean="0"/>
              <a:t>Hydrometers &amp; refractometers </a:t>
            </a:r>
            <a:r>
              <a:rPr lang="en-US" dirty="0" smtClean="0"/>
              <a:t>measure salinity in different ways.  Hydrometers measure salinity based on density while </a:t>
            </a:r>
            <a:r>
              <a:rPr lang="en-US" u="sng" dirty="0" smtClean="0"/>
              <a:t>refractometers</a:t>
            </a:r>
            <a:r>
              <a:rPr lang="en-US" dirty="0" smtClean="0"/>
              <a:t> measure the light refraction relative to salinity of the sample</a:t>
            </a:r>
          </a:p>
          <a:p>
            <a:pPr marL="0" indent="0">
              <a:buNone/>
            </a:pPr>
            <a:r>
              <a:rPr lang="en-US" dirty="0">
                <a:solidFill>
                  <a:srgbClr val="0000FF"/>
                </a:solidFill>
              </a:rPr>
              <a:t>3</a:t>
            </a:r>
            <a:r>
              <a:rPr lang="en-US" dirty="0" smtClean="0">
                <a:solidFill>
                  <a:srgbClr val="0000FF"/>
                </a:solidFill>
              </a:rPr>
              <a:t>.  </a:t>
            </a:r>
            <a:r>
              <a:rPr lang="en-US" dirty="0" smtClean="0">
                <a:solidFill>
                  <a:srgbClr val="0000FF"/>
                </a:solidFill>
              </a:rPr>
              <a:t>Hydrometers and refractometers measure in parts per thousand (PPT).  </a:t>
            </a:r>
          </a:p>
          <a:p>
            <a:pPr lvl="1"/>
            <a:r>
              <a:rPr lang="en-US" dirty="0" smtClean="0"/>
              <a:t>If you use different instrumentation, please record that on your data sheet and be sure to include units!</a:t>
            </a:r>
          </a:p>
          <a:p>
            <a:pPr marL="0" indent="0">
              <a:buNone/>
            </a:pPr>
            <a:r>
              <a:rPr lang="en-US" dirty="0" smtClean="0">
                <a:solidFill>
                  <a:srgbClr val="0000FF"/>
                </a:solidFill>
              </a:rPr>
              <a:t>4.  Read </a:t>
            </a:r>
            <a:r>
              <a:rPr lang="en-US" dirty="0" smtClean="0">
                <a:solidFill>
                  <a:srgbClr val="0000FF"/>
                </a:solidFill>
              </a:rPr>
              <a:t>your hydrometer off of a flat surface </a:t>
            </a:r>
          </a:p>
          <a:p>
            <a:pPr marL="0" indent="0">
              <a:buNone/>
            </a:pPr>
            <a:r>
              <a:rPr lang="en-US" dirty="0" smtClean="0">
                <a:solidFill>
                  <a:srgbClr val="0000FF"/>
                </a:solidFill>
              </a:rPr>
              <a:t>5</a:t>
            </a:r>
            <a:r>
              <a:rPr lang="en-US" dirty="0" smtClean="0">
                <a:solidFill>
                  <a:srgbClr val="0000FF"/>
                </a:solidFill>
              </a:rPr>
              <a:t>.  </a:t>
            </a:r>
            <a:r>
              <a:rPr lang="en-US" dirty="0" smtClean="0">
                <a:solidFill>
                  <a:srgbClr val="0000FF"/>
                </a:solidFill>
              </a:rPr>
              <a:t>Take your refractometer to a sunny spot</a:t>
            </a:r>
          </a:p>
          <a:p>
            <a:pPr lvl="1"/>
            <a:r>
              <a:rPr lang="en-US" dirty="0" smtClean="0"/>
              <a:t>You need a light source to appropriately record salinity.  Step out from under that tent or shady tree!</a:t>
            </a:r>
          </a:p>
        </p:txBody>
      </p:sp>
    </p:spTree>
    <p:extLst>
      <p:ext uri="{BB962C8B-B14F-4D97-AF65-F5344CB8AC3E}">
        <p14:creationId xmlns:p14="http://schemas.microsoft.com/office/powerpoint/2010/main" val="4135706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744" y="274638"/>
            <a:ext cx="8229600" cy="1143000"/>
          </a:xfrm>
        </p:spPr>
        <p:txBody>
          <a:bodyPr/>
          <a:lstStyle/>
          <a:p>
            <a:r>
              <a:rPr lang="en-US" b="1" dirty="0" smtClean="0"/>
              <a:t>Biological Inventories</a:t>
            </a:r>
            <a:endParaRPr lang="en-US" b="1" dirty="0"/>
          </a:p>
        </p:txBody>
      </p:sp>
      <p:sp>
        <p:nvSpPr>
          <p:cNvPr id="3" name="Content Placeholder 2"/>
          <p:cNvSpPr>
            <a:spLocks noGrp="1"/>
          </p:cNvSpPr>
          <p:nvPr>
            <p:ph idx="1"/>
          </p:nvPr>
        </p:nvSpPr>
        <p:spPr>
          <a:xfrm>
            <a:off x="164138" y="1417638"/>
            <a:ext cx="6151864" cy="5133287"/>
          </a:xfrm>
        </p:spPr>
        <p:txBody>
          <a:bodyPr>
            <a:normAutofit fontScale="85000" lnSpcReduction="20000"/>
          </a:bodyPr>
          <a:lstStyle/>
          <a:p>
            <a:pPr marL="0" indent="0">
              <a:buNone/>
            </a:pPr>
            <a:r>
              <a:rPr lang="en-US" b="1" dirty="0" smtClean="0">
                <a:solidFill>
                  <a:srgbClr val="0000FF"/>
                </a:solidFill>
              </a:rPr>
              <a:t>1.  Take pictures of your specimens</a:t>
            </a:r>
          </a:p>
          <a:p>
            <a:pPr lvl="1"/>
            <a:r>
              <a:rPr lang="en-US" dirty="0" smtClean="0"/>
              <a:t>Fish ID is challenging and can sometimes take a village of scientists to properly determine the specimen. We want to be certain that we have the most accurate data, so take photos of each organisms and send them to us. </a:t>
            </a:r>
          </a:p>
          <a:p>
            <a:pPr marL="0" indent="0">
              <a:buNone/>
            </a:pPr>
            <a:r>
              <a:rPr lang="en-US" b="1" dirty="0" smtClean="0">
                <a:solidFill>
                  <a:srgbClr val="0000FF"/>
                </a:solidFill>
              </a:rPr>
              <a:t>2.  How to photograph my fish?</a:t>
            </a:r>
          </a:p>
          <a:p>
            <a:pPr lvl="1"/>
            <a:r>
              <a:rPr lang="en-US" dirty="0" smtClean="0"/>
              <a:t>Hold the fish so that its head is facing the left, all fins are visible, and include a ruler or coin in the picture for scale. </a:t>
            </a:r>
          </a:p>
          <a:p>
            <a:pPr marL="514350" indent="-514350">
              <a:buAutoNum type="arabicPeriod" startAt="3"/>
            </a:pPr>
            <a:r>
              <a:rPr lang="en-US" b="1" dirty="0" smtClean="0">
                <a:solidFill>
                  <a:srgbClr val="0000FF"/>
                </a:solidFill>
              </a:rPr>
              <a:t>Double check your identification</a:t>
            </a:r>
          </a:p>
          <a:p>
            <a:pPr lvl="1"/>
            <a:r>
              <a:rPr lang="en-US" dirty="0" smtClean="0"/>
              <a:t>In addition to reference guides, </a:t>
            </a:r>
            <a:r>
              <a:rPr lang="en-US" dirty="0" err="1" smtClean="0"/>
              <a:t>iNaturalist</a:t>
            </a:r>
            <a:r>
              <a:rPr lang="en-US" dirty="0" smtClean="0"/>
              <a:t> is an app that can assist with identification of organisms. Give it a try!</a:t>
            </a:r>
          </a:p>
          <a:p>
            <a:pPr marL="0" indent="0">
              <a:buNone/>
            </a:pPr>
            <a:endParaRPr lang="en-US" dirty="0"/>
          </a:p>
        </p:txBody>
      </p:sp>
      <p:sp>
        <p:nvSpPr>
          <p:cNvPr id="4" name="TextBox 3"/>
          <p:cNvSpPr txBox="1"/>
          <p:nvPr/>
        </p:nvSpPr>
        <p:spPr>
          <a:xfrm>
            <a:off x="6790949" y="344501"/>
            <a:ext cx="1858201" cy="369332"/>
          </a:xfrm>
          <a:prstGeom prst="rect">
            <a:avLst/>
          </a:prstGeom>
          <a:noFill/>
        </p:spPr>
        <p:txBody>
          <a:bodyPr wrap="none" rtlCol="0">
            <a:spAutoFit/>
          </a:bodyPr>
          <a:lstStyle/>
          <a:p>
            <a:r>
              <a:rPr lang="en-US" dirty="0" smtClean="0">
                <a:hlinkClick r:id="rId2"/>
              </a:rPr>
              <a:t>Fish Identification </a:t>
            </a:r>
            <a:endParaRPr lang="en-US" dirty="0"/>
          </a:p>
        </p:txBody>
      </p:sp>
      <p:pic>
        <p:nvPicPr>
          <p:cNvPr id="5" name="Picture 4" descr="Measuringboar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7324" y="1417638"/>
            <a:ext cx="2616676" cy="2171734"/>
          </a:xfrm>
          <a:prstGeom prst="rect">
            <a:avLst/>
          </a:prstGeom>
        </p:spPr>
      </p:pic>
      <p:pic>
        <p:nvPicPr>
          <p:cNvPr id="6" name="Picture 5" descr="IMG_473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7325" y="3589372"/>
            <a:ext cx="2616676" cy="3268628"/>
          </a:xfrm>
          <a:prstGeom prst="rect">
            <a:avLst/>
          </a:prstGeom>
        </p:spPr>
      </p:pic>
    </p:spTree>
    <p:extLst>
      <p:ext uri="{BB962C8B-B14F-4D97-AF65-F5344CB8AC3E}">
        <p14:creationId xmlns:p14="http://schemas.microsoft.com/office/powerpoint/2010/main" val="2292328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Biological Inventories</a:t>
            </a:r>
            <a:endParaRPr lang="en-US" dirty="0"/>
          </a:p>
        </p:txBody>
      </p:sp>
      <p:sp>
        <p:nvSpPr>
          <p:cNvPr id="3" name="Content Placeholder 2"/>
          <p:cNvSpPr>
            <a:spLocks noGrp="1"/>
          </p:cNvSpPr>
          <p:nvPr>
            <p:ph idx="1"/>
          </p:nvPr>
        </p:nvSpPr>
        <p:spPr>
          <a:xfrm>
            <a:off x="188802" y="1600200"/>
            <a:ext cx="5826438" cy="5109786"/>
          </a:xfrm>
        </p:spPr>
        <p:txBody>
          <a:bodyPr>
            <a:normAutofit fontScale="92500" lnSpcReduction="10000"/>
          </a:bodyPr>
          <a:lstStyle/>
          <a:p>
            <a:pPr marL="0" indent="0">
              <a:buNone/>
            </a:pPr>
            <a:r>
              <a:rPr lang="en-US" b="1" dirty="0" smtClean="0">
                <a:solidFill>
                  <a:srgbClr val="0000FF"/>
                </a:solidFill>
              </a:rPr>
              <a:t>4. When </a:t>
            </a:r>
            <a:r>
              <a:rPr lang="en-US" b="1" dirty="0">
                <a:solidFill>
                  <a:srgbClr val="0000FF"/>
                </a:solidFill>
              </a:rPr>
              <a:t>in doubt, send pictures or ask questions</a:t>
            </a:r>
          </a:p>
          <a:p>
            <a:pPr lvl="1"/>
            <a:r>
              <a:rPr lang="en-US" dirty="0"/>
              <a:t>We are more than happy to assist you in identifying your specimen.  Send us an email (mweiss@teamorca.org) or text (Missy: 631-806-8725</a:t>
            </a:r>
            <a:r>
              <a:rPr lang="en-US" dirty="0" smtClean="0"/>
              <a:t>)</a:t>
            </a:r>
          </a:p>
          <a:p>
            <a:pPr marL="514350" indent="-514350">
              <a:buAutoNum type="arabicPeriod" startAt="5"/>
            </a:pPr>
            <a:r>
              <a:rPr lang="en-US" b="1" dirty="0" smtClean="0">
                <a:solidFill>
                  <a:srgbClr val="0000FF"/>
                </a:solidFill>
              </a:rPr>
              <a:t>FMSEA/FWC Aquatic Species Collection Permit</a:t>
            </a:r>
          </a:p>
          <a:p>
            <a:pPr marL="0" indent="0">
              <a:buNone/>
            </a:pPr>
            <a:r>
              <a:rPr lang="en-US" dirty="0"/>
              <a:t> </a:t>
            </a:r>
            <a:r>
              <a:rPr lang="en-US" dirty="0" smtClean="0"/>
              <a:t>   -  </a:t>
            </a:r>
            <a:r>
              <a:rPr lang="en-US" sz="2800" dirty="0" smtClean="0"/>
              <a:t>Someone on your team needs to have a current permit. </a:t>
            </a:r>
          </a:p>
          <a:p>
            <a:pPr marL="0" indent="0">
              <a:buNone/>
            </a:pPr>
            <a:r>
              <a:rPr lang="en-US" sz="2800" dirty="0"/>
              <a:t> </a:t>
            </a:r>
            <a:r>
              <a:rPr lang="en-US" sz="2800" dirty="0" smtClean="0"/>
              <a:t>   -  For more information, click </a:t>
            </a:r>
            <a:r>
              <a:rPr lang="en-US" sz="2800" dirty="0" smtClean="0">
                <a:hlinkClick r:id="rId2"/>
              </a:rPr>
              <a:t>here</a:t>
            </a:r>
            <a:endParaRPr lang="en-US" sz="2800" dirty="0"/>
          </a:p>
        </p:txBody>
      </p:sp>
      <p:pic>
        <p:nvPicPr>
          <p:cNvPr id="4" name="Picture 3" descr="IMG_71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2209" y="2239347"/>
            <a:ext cx="3131791" cy="3158482"/>
          </a:xfrm>
          <a:prstGeom prst="rect">
            <a:avLst/>
          </a:prstGeom>
        </p:spPr>
      </p:pic>
    </p:spTree>
    <p:extLst>
      <p:ext uri="{BB962C8B-B14F-4D97-AF65-F5344CB8AC3E}">
        <p14:creationId xmlns:p14="http://schemas.microsoft.com/office/powerpoint/2010/main" val="345764880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733" y="62971"/>
            <a:ext cx="8229600" cy="1143000"/>
          </a:xfrm>
        </p:spPr>
        <p:txBody>
          <a:bodyPr/>
          <a:lstStyle/>
          <a:p>
            <a:r>
              <a:rPr lang="en-US" b="1" dirty="0" smtClean="0"/>
              <a:t>Data</a:t>
            </a:r>
            <a:endParaRPr lang="en-US" b="1" dirty="0"/>
          </a:p>
        </p:txBody>
      </p:sp>
      <p:sp>
        <p:nvSpPr>
          <p:cNvPr id="3" name="Content Placeholder 2"/>
          <p:cNvSpPr>
            <a:spLocks noGrp="1"/>
          </p:cNvSpPr>
          <p:nvPr>
            <p:ph idx="1"/>
          </p:nvPr>
        </p:nvSpPr>
        <p:spPr>
          <a:xfrm>
            <a:off x="135465" y="1464732"/>
            <a:ext cx="6197602" cy="5139267"/>
          </a:xfrm>
        </p:spPr>
        <p:txBody>
          <a:bodyPr>
            <a:normAutofit fontScale="92500" lnSpcReduction="10000"/>
          </a:bodyPr>
          <a:lstStyle/>
          <a:p>
            <a:pPr marL="0" indent="0">
              <a:buNone/>
            </a:pPr>
            <a:r>
              <a:rPr lang="en-US" b="1" dirty="0" smtClean="0">
                <a:solidFill>
                  <a:srgbClr val="0000FF"/>
                </a:solidFill>
              </a:rPr>
              <a:t>1.  Please send us your data</a:t>
            </a:r>
          </a:p>
          <a:p>
            <a:pPr lvl="1"/>
            <a:r>
              <a:rPr lang="en-US" dirty="0" smtClean="0"/>
              <a:t>Your data is contributing towards a long term dataset to further understand the IRL.  You and your students’ data are a crucial component.  This year, </a:t>
            </a:r>
            <a:r>
              <a:rPr lang="en-US" dirty="0" smtClean="0"/>
              <a:t>you will submit the data via an easy </a:t>
            </a:r>
            <a:r>
              <a:rPr lang="en-US" dirty="0" smtClean="0">
                <a:hlinkClick r:id="rId3"/>
              </a:rPr>
              <a:t>online form </a:t>
            </a:r>
            <a:r>
              <a:rPr lang="en-US" dirty="0" smtClean="0"/>
              <a:t>found on ORCA’s website and the entire packet via email. Remember </a:t>
            </a:r>
            <a:r>
              <a:rPr lang="en-US" dirty="0" smtClean="0"/>
              <a:t>to submit it on time!</a:t>
            </a:r>
          </a:p>
          <a:p>
            <a:pPr marL="0" indent="0">
              <a:buNone/>
            </a:pPr>
            <a:r>
              <a:rPr lang="en-US" b="1" dirty="0" smtClean="0">
                <a:solidFill>
                  <a:srgbClr val="0000FF"/>
                </a:solidFill>
              </a:rPr>
              <a:t>2.  Don’t forget the UNITS!</a:t>
            </a:r>
          </a:p>
          <a:p>
            <a:pPr lvl="1"/>
            <a:r>
              <a:rPr lang="en-US" dirty="0" smtClean="0"/>
              <a:t>Numbers don’t mean much without the units.</a:t>
            </a:r>
          </a:p>
        </p:txBody>
      </p:sp>
      <p:pic>
        <p:nvPicPr>
          <p:cNvPr id="4" name="Picture 3" descr="IMG_6581.jpg"/>
          <p:cNvPicPr>
            <a:picLocks noChangeAspect="1"/>
          </p:cNvPicPr>
          <p:nvPr/>
        </p:nvPicPr>
        <p:blipFill rotWithShape="1">
          <a:blip r:embed="rId4">
            <a:extLst>
              <a:ext uri="{28A0092B-C50C-407E-A947-70E740481C1C}">
                <a14:useLocalDpi xmlns:a14="http://schemas.microsoft.com/office/drawing/2010/main" val="0"/>
              </a:ext>
            </a:extLst>
          </a:blip>
          <a:srcRect t="15626" b="17319"/>
          <a:stretch/>
        </p:blipFill>
        <p:spPr>
          <a:xfrm>
            <a:off x="6536267" y="3987799"/>
            <a:ext cx="2607733" cy="2870201"/>
          </a:xfrm>
          <a:prstGeom prst="rect">
            <a:avLst/>
          </a:prstGeom>
        </p:spPr>
      </p:pic>
      <p:pic>
        <p:nvPicPr>
          <p:cNvPr id="5" name="Picture 4" descr="IMG_6544.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6267" y="1380066"/>
            <a:ext cx="2607733" cy="2607733"/>
          </a:xfrm>
          <a:prstGeom prst="rect">
            <a:avLst/>
          </a:prstGeom>
        </p:spPr>
      </p:pic>
    </p:spTree>
    <p:extLst>
      <p:ext uri="{BB962C8B-B14F-4D97-AF65-F5344CB8AC3E}">
        <p14:creationId xmlns:p14="http://schemas.microsoft.com/office/powerpoint/2010/main" val="242497788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Photos &amp; Photo Consent</a:t>
            </a:r>
            <a:endParaRPr lang="en-US" b="1" dirty="0"/>
          </a:p>
        </p:txBody>
      </p:sp>
      <p:sp>
        <p:nvSpPr>
          <p:cNvPr id="3" name="Content Placeholder 2"/>
          <p:cNvSpPr>
            <a:spLocks noGrp="1"/>
          </p:cNvSpPr>
          <p:nvPr>
            <p:ph idx="1"/>
          </p:nvPr>
        </p:nvSpPr>
        <p:spPr>
          <a:xfrm>
            <a:off x="195151" y="1600200"/>
            <a:ext cx="5764244" cy="4969933"/>
          </a:xfrm>
        </p:spPr>
        <p:txBody>
          <a:bodyPr>
            <a:normAutofit fontScale="85000" lnSpcReduction="20000"/>
          </a:bodyPr>
          <a:lstStyle/>
          <a:p>
            <a:pPr marL="0" indent="0">
              <a:buNone/>
            </a:pPr>
            <a:r>
              <a:rPr lang="en-US" b="1" dirty="0" smtClean="0">
                <a:solidFill>
                  <a:srgbClr val="0000FF"/>
                </a:solidFill>
              </a:rPr>
              <a:t>1.  Please take pictures of the day!</a:t>
            </a:r>
          </a:p>
          <a:p>
            <a:pPr lvl="1"/>
            <a:r>
              <a:rPr lang="en-US" dirty="0" smtClean="0"/>
              <a:t>The photos that you share with us bring citizen science and ADIL to life!  </a:t>
            </a:r>
          </a:p>
          <a:p>
            <a:pPr marL="0" indent="0">
              <a:buNone/>
            </a:pPr>
            <a:r>
              <a:rPr lang="en-US" b="1" dirty="0" smtClean="0">
                <a:solidFill>
                  <a:srgbClr val="0000FF"/>
                </a:solidFill>
              </a:rPr>
              <a:t>2.  Photo consents</a:t>
            </a:r>
          </a:p>
          <a:p>
            <a:pPr lvl="1"/>
            <a:r>
              <a:rPr lang="en-US" dirty="0" smtClean="0"/>
              <a:t>While some schools have their own photo consent forms, they often do not include the use of pictures by other organizations.  In order to highlight a student’s reaction to holding a fish for the first time or smelling sulfur in a sediment grab, we need to be sure ORCA is provided permission to be able to use pictures.  Photo consent forms are available.</a:t>
            </a:r>
            <a:endParaRPr lang="en-US" dirty="0"/>
          </a:p>
        </p:txBody>
      </p:sp>
      <p:pic>
        <p:nvPicPr>
          <p:cNvPr id="4" name="Picture 3" descr="IMG_654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9395" y="2136510"/>
            <a:ext cx="3204767" cy="3204767"/>
          </a:xfrm>
          <a:prstGeom prst="rect">
            <a:avLst/>
          </a:prstGeom>
        </p:spPr>
      </p:pic>
    </p:spTree>
    <p:extLst>
      <p:ext uri="{BB962C8B-B14F-4D97-AF65-F5344CB8AC3E}">
        <p14:creationId xmlns:p14="http://schemas.microsoft.com/office/powerpoint/2010/main" val="6175048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18996</TotalTime>
  <Words>803</Words>
  <Application>Microsoft Macintosh PowerPoint</Application>
  <PresentationFormat>On-screen Show (4:3)</PresentationFormat>
  <Paragraphs>63</Paragraphs>
  <Slides>10</Slides>
  <Notes>1</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A Day in the Life of the Indian River Lagoon </vt:lpstr>
      <vt:lpstr> ADIL Preparation</vt:lpstr>
      <vt:lpstr> ADIL Preparation</vt:lpstr>
      <vt:lpstr>Know Your Wait Times for  Water Quality</vt:lpstr>
      <vt:lpstr>Salinity</vt:lpstr>
      <vt:lpstr>Biological Inventories</vt:lpstr>
      <vt:lpstr>Biological Inventories</vt:lpstr>
      <vt:lpstr>Data</vt:lpstr>
      <vt:lpstr>Photos &amp; Photo Consent</vt:lpstr>
      <vt:lpstr>Most importantly…</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Day in the Life of the  Indian River Lagoon </dc:title>
  <dc:creator>Missy Weiss</dc:creator>
  <cp:lastModifiedBy>Missy Weiss</cp:lastModifiedBy>
  <cp:revision>26</cp:revision>
  <dcterms:created xsi:type="dcterms:W3CDTF">2020-04-22T13:40:09Z</dcterms:created>
  <dcterms:modified xsi:type="dcterms:W3CDTF">2020-05-14T12:47:13Z</dcterms:modified>
</cp:coreProperties>
</file>